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75" r:id="rId17"/>
    <p:sldId id="276" r:id="rId18"/>
    <p:sldId id="279" r:id="rId19"/>
    <p:sldId id="277" r:id="rId20"/>
    <p:sldId id="262" r:id="rId21"/>
    <p:sldId id="265"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749" autoAdjust="0"/>
  </p:normalViewPr>
  <p:slideViewPr>
    <p:cSldViewPr snapToGrid="0" showGuides="1">
      <p:cViewPr varScale="1">
        <p:scale>
          <a:sx n="39" d="100"/>
          <a:sy n="39" d="100"/>
        </p:scale>
        <p:origin x="32" y="38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12/20/2022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12/20/2022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 ERD DIAGRAM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nationalparkservice/park-biodiversity?resource=download"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fontScale="90000"/>
          </a:bodyPr>
          <a:lstStyle/>
          <a:p>
            <a:r>
              <a:rPr lang="en-US" dirty="0"/>
              <a:t>INCLUDE BAR CHART</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788670" y="1527005"/>
            <a:ext cx="4357688" cy="1325563"/>
          </a:xfrm>
        </p:spPr>
        <p:txBody>
          <a:bodyPr>
            <a:normAutofit fontScale="90000"/>
          </a:bodyPr>
          <a:lstStyle/>
          <a:p>
            <a:r>
              <a:rPr lang="en-US" dirty="0"/>
              <a:t>CONCLUSIONS (what we’ve learnt – story telling)</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Tree>
    <p:extLst>
      <p:ext uri="{BB962C8B-B14F-4D97-AF65-F5344CB8AC3E}">
        <p14:creationId xmlns:p14="http://schemas.microsoft.com/office/powerpoint/2010/main" val="181035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1A7CE6-F1CC-153F-EA78-2CB628883615}"/>
              </a:ext>
            </a:extLst>
          </p:cNvPr>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3" name="Footer Placeholder 2">
            <a:extLst>
              <a:ext uri="{FF2B5EF4-FFF2-40B4-BE49-F238E27FC236}">
                <a16:creationId xmlns:a16="http://schemas.microsoft.com/office/drawing/2014/main" id="{B08D0693-C2DD-41CA-E8CA-6FEC6968C45A}"/>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94C7ACAE-87D8-2A17-5790-7A8ED55238BC}"/>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64A91046-2017-FD34-0C1D-FED2728C084F}"/>
              </a:ext>
            </a:extLst>
          </p:cNvPr>
          <p:cNvSpPr>
            <a:spLocks noGrp="1"/>
          </p:cNvSpPr>
          <p:nvPr>
            <p:ph type="title"/>
          </p:nvPr>
        </p:nvSpPr>
        <p:spPr/>
        <p:txBody>
          <a:bodyPr/>
          <a:lstStyle/>
          <a:p>
            <a:endParaRPr lang="en-GB"/>
          </a:p>
        </p:txBody>
      </p:sp>
      <p:sp>
        <p:nvSpPr>
          <p:cNvPr id="6" name="Chart Placeholder 5">
            <a:extLst>
              <a:ext uri="{FF2B5EF4-FFF2-40B4-BE49-F238E27FC236}">
                <a16:creationId xmlns:a16="http://schemas.microsoft.com/office/drawing/2014/main" id="{B176C5B6-6ADC-19C8-EE40-D1988D602E7F}"/>
              </a:ext>
            </a:extLst>
          </p:cNvPr>
          <p:cNvSpPr>
            <a:spLocks noGrp="1"/>
          </p:cNvSpPr>
          <p:nvPr>
            <p:ph type="chart" sz="quarter" idx="32"/>
          </p:nvPr>
        </p:nvSpPr>
        <p:spPr/>
      </p:sp>
    </p:spTree>
    <p:extLst>
      <p:ext uri="{BB962C8B-B14F-4D97-AF65-F5344CB8AC3E}">
        <p14:creationId xmlns:p14="http://schemas.microsoft.com/office/powerpoint/2010/main" val="269286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15</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C223C-F201-D89E-D5AC-2113C95C52C3}"/>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a:extLst>
              <a:ext uri="{FF2B5EF4-FFF2-40B4-BE49-F238E27FC236}">
                <a16:creationId xmlns:a16="http://schemas.microsoft.com/office/drawing/2014/main" id="{8091E2C9-0DB3-9CC5-8BC4-AA92B272EE70}"/>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4B1A4F1D-F152-788F-5EF7-CEA0FA48A39B}"/>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3F2E73E3-84B2-8BC2-742F-A09640E18338}"/>
              </a:ext>
            </a:extLst>
          </p:cNvPr>
          <p:cNvSpPr>
            <a:spLocks noGrp="1"/>
          </p:cNvSpPr>
          <p:nvPr>
            <p:ph type="title"/>
          </p:nvPr>
        </p:nvSpPr>
        <p:spPr/>
        <p:txBody>
          <a:bodyPr/>
          <a:lstStyle/>
          <a:p>
            <a:endParaRPr lang="en-GB"/>
          </a:p>
        </p:txBody>
      </p:sp>
      <p:sp>
        <p:nvSpPr>
          <p:cNvPr id="6" name="Chart Placeholder 5">
            <a:extLst>
              <a:ext uri="{FF2B5EF4-FFF2-40B4-BE49-F238E27FC236}">
                <a16:creationId xmlns:a16="http://schemas.microsoft.com/office/drawing/2014/main" id="{7A63189D-86DC-4050-4ADD-7EF1F7E9FA82}"/>
              </a:ext>
            </a:extLst>
          </p:cNvPr>
          <p:cNvSpPr>
            <a:spLocks noGrp="1"/>
          </p:cNvSpPr>
          <p:nvPr>
            <p:ph type="chart" sz="quarter" idx="32"/>
          </p:nvPr>
        </p:nvSpPr>
        <p:spPr/>
      </p:sp>
    </p:spTree>
    <p:extLst>
      <p:ext uri="{BB962C8B-B14F-4D97-AF65-F5344CB8AC3E}">
        <p14:creationId xmlns:p14="http://schemas.microsoft.com/office/powerpoint/2010/main" val="195596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4019244471"/>
              </p:ext>
            </p:extLst>
          </p:nvPr>
        </p:nvGraphicFramePr>
        <p:xfrm>
          <a:off x="911225" y="1389380"/>
          <a:ext cx="7056000" cy="4079240"/>
        </p:xfrm>
        <a:graphic>
          <a:graphicData uri="http://schemas.openxmlformats.org/drawingml/2006/table">
            <a:tbl>
              <a:tblPr firstRow="1" bandRow="1">
                <a:tableStyleId>{284E427A-3D55-4303-BF80-6455036E1DE7}</a:tableStyleId>
              </a:tblPr>
              <a:tblGrid>
                <a:gridCol w="2736000">
                  <a:extLst>
                    <a:ext uri="{9D8B030D-6E8A-4147-A177-3AD203B41FA5}">
                      <a16:colId xmlns:a16="http://schemas.microsoft.com/office/drawing/2014/main" val="76459410"/>
                    </a:ext>
                  </a:extLst>
                </a:gridCol>
                <a:gridCol w="1440000">
                  <a:extLst>
                    <a:ext uri="{9D8B030D-6E8A-4147-A177-3AD203B41FA5}">
                      <a16:colId xmlns:a16="http://schemas.microsoft.com/office/drawing/2014/main" val="3091651751"/>
                    </a:ext>
                  </a:extLst>
                </a:gridCol>
                <a:gridCol w="1440000">
                  <a:extLst>
                    <a:ext uri="{9D8B030D-6E8A-4147-A177-3AD203B41FA5}">
                      <a16:colId xmlns:a16="http://schemas.microsoft.com/office/drawing/2014/main" val="3491078958"/>
                    </a:ext>
                  </a:extLst>
                </a:gridCol>
                <a:gridCol w="1440000">
                  <a:extLst>
                    <a:ext uri="{9D8B030D-6E8A-4147-A177-3AD203B41FA5}">
                      <a16:colId xmlns:a16="http://schemas.microsoft.com/office/drawing/2014/main" val="3843627525"/>
                    </a:ext>
                  </a:extLst>
                </a:gridCol>
              </a:tblGrid>
              <a:tr h="370840">
                <a:tc>
                  <a:txBody>
                    <a:bodyPr/>
                    <a:lstStyle/>
                    <a:p>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600" b="0" dirty="0">
                          <a:solidFill>
                            <a:schemeClr val="accent1"/>
                          </a:solidFill>
                          <a:latin typeface="+mj-lt"/>
                        </a:rPr>
                        <a:t>Category 1</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2</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3</a:t>
                      </a:r>
                      <a:endParaRPr lang="ru-RU" sz="1600" b="0" dirty="0">
                        <a:solidFill>
                          <a:schemeClr val="accent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840">
                <a:tc>
                  <a:txBody>
                    <a:bodyPr/>
                    <a:lstStyle/>
                    <a:p>
                      <a:r>
                        <a:rPr lang="en-US" sz="1600" b="0" kern="1200" dirty="0">
                          <a:solidFill>
                            <a:schemeClr val="bg1"/>
                          </a:solidFill>
                          <a:latin typeface="+mj-lt"/>
                          <a:ea typeface="+mn-ea"/>
                          <a:cs typeface="+mn-cs"/>
                        </a:rPr>
                        <a:t>Subject 1</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50,000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840">
                <a:tc>
                  <a:txBody>
                    <a:bodyPr/>
                    <a:lstStyle/>
                    <a:p>
                      <a:r>
                        <a:rPr lang="en-US" sz="1600" b="0" kern="1200" dirty="0">
                          <a:solidFill>
                            <a:schemeClr val="bg1"/>
                          </a:solidFill>
                          <a:latin typeface="+mj-lt"/>
                          <a:ea typeface="+mn-ea"/>
                          <a:cs typeface="+mn-cs"/>
                        </a:rPr>
                        <a:t>Subject 2</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370840">
                <a:tc>
                  <a:txBody>
                    <a:bodyPr/>
                    <a:lstStyle/>
                    <a:p>
                      <a:r>
                        <a:rPr lang="en-US" sz="1600" b="0" kern="1200" dirty="0">
                          <a:solidFill>
                            <a:schemeClr val="bg1"/>
                          </a:solidFill>
                          <a:latin typeface="+mj-lt"/>
                          <a:ea typeface="+mn-ea"/>
                          <a:cs typeface="+mn-cs"/>
                        </a:rPr>
                        <a:t>Subject 3</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75</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80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840">
                <a:tc>
                  <a:txBody>
                    <a:bodyPr/>
                    <a:lstStyle/>
                    <a:p>
                      <a:r>
                        <a:rPr lang="en-US" sz="1600" b="0" kern="1200" dirty="0">
                          <a:solidFill>
                            <a:schemeClr val="bg1"/>
                          </a:solidFill>
                          <a:latin typeface="+mj-lt"/>
                          <a:ea typeface="+mn-ea"/>
                          <a:cs typeface="+mn-cs"/>
                        </a:rPr>
                        <a:t>Subject 4</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70840">
                <a:tc>
                  <a:txBody>
                    <a:bodyPr/>
                    <a:lstStyle/>
                    <a:p>
                      <a:r>
                        <a:rPr lang="en-US" sz="1600" b="0" kern="1200" dirty="0">
                          <a:solidFill>
                            <a:schemeClr val="bg1"/>
                          </a:solidFill>
                          <a:latin typeface="+mj-lt"/>
                          <a:ea typeface="+mn-ea"/>
                          <a:cs typeface="+mn-cs"/>
                        </a:rPr>
                        <a:t>Subject 5</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70840">
                <a:tc>
                  <a:txBody>
                    <a:bodyPr/>
                    <a:lstStyle/>
                    <a:p>
                      <a:r>
                        <a:rPr lang="en-US" sz="1600" b="0" kern="1200" dirty="0">
                          <a:solidFill>
                            <a:schemeClr val="bg1"/>
                          </a:solidFill>
                          <a:latin typeface="+mj-lt"/>
                          <a:ea typeface="+mn-ea"/>
                          <a:cs typeface="+mn-cs"/>
                        </a:rPr>
                        <a:t>Subject 6</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840">
                <a:tc>
                  <a:txBody>
                    <a:bodyPr/>
                    <a:lstStyle/>
                    <a:p>
                      <a:r>
                        <a:rPr lang="en-US" sz="1600" b="0" kern="1200" dirty="0">
                          <a:solidFill>
                            <a:schemeClr val="bg1"/>
                          </a:solidFill>
                          <a:latin typeface="+mj-lt"/>
                          <a:ea typeface="+mn-ea"/>
                          <a:cs typeface="+mn-cs"/>
                        </a:rPr>
                        <a:t>Subject 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1,687,500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r h="370840">
                <a:tc>
                  <a:txBody>
                    <a:bodyPr/>
                    <a:lstStyle/>
                    <a:p>
                      <a:r>
                        <a:rPr lang="en-US" sz="1600" b="0" kern="1200" dirty="0">
                          <a:solidFill>
                            <a:schemeClr val="bg1"/>
                          </a:solidFill>
                          <a:latin typeface="+mj-lt"/>
                          <a:ea typeface="+mn-ea"/>
                          <a:cs typeface="+mn-cs"/>
                        </a:rPr>
                        <a:t>Subject 8</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10,800,000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360915180"/>
                  </a:ext>
                </a:extLst>
              </a:tr>
              <a:tr h="370840">
                <a:tc>
                  <a:txBody>
                    <a:bodyPr/>
                    <a:lstStyle/>
                    <a:p>
                      <a:r>
                        <a:rPr lang="en-US" sz="1600" b="0" kern="1200" dirty="0">
                          <a:solidFill>
                            <a:schemeClr val="bg1"/>
                          </a:solidFill>
                          <a:latin typeface="+mj-lt"/>
                          <a:ea typeface="+mn-ea"/>
                          <a:cs typeface="+mn-cs"/>
                        </a:rPr>
                        <a:t>Subject 9</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281,250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4,320,000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93647196"/>
                  </a:ext>
                </a:extLst>
              </a:tr>
              <a:tr h="370840">
                <a:tc>
                  <a:txBody>
                    <a:bodyPr/>
                    <a:lstStyle/>
                    <a:p>
                      <a:r>
                        <a:rPr lang="en-US" sz="1600" b="0" kern="1200" dirty="0">
                          <a:solidFill>
                            <a:schemeClr val="bg1"/>
                          </a:solidFill>
                          <a:latin typeface="+mj-lt"/>
                          <a:ea typeface="+mn-ea"/>
                          <a:cs typeface="+mn-cs"/>
                        </a:rPr>
                        <a:t>Subject 10</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7,593,750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52,800,000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187,920,000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884563717"/>
                  </a:ext>
                </a:extLst>
              </a:tr>
            </a:tbl>
          </a:graphicData>
        </a:graphic>
      </p:graphicFrame>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83562" y="1505434"/>
            <a:ext cx="2669859" cy="1577904"/>
          </a:xfrm>
        </p:spPr>
        <p:txBody>
          <a:bodyPr>
            <a:normAutofit/>
          </a:bodyPr>
          <a:lstStyle/>
          <a:p>
            <a:r>
              <a:rPr lang="en-US" dirty="0"/>
              <a:t>TABLE</a:t>
            </a:r>
            <a:br>
              <a:rPr lang="en-US" dirty="0"/>
            </a:br>
            <a:r>
              <a:rPr lang="en-US" dirty="0"/>
              <a:t>SLIDE</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2850711" cy="2252574"/>
          </a:xfrm>
        </p:spPr>
        <p:txBody>
          <a:bodyPr/>
          <a:lstStyle/>
          <a:p>
            <a:r>
              <a:rPr lang="en-US" dirty="0"/>
              <a:t>Lorem ipsum dolor sit amet, consectetuer adipiscing elit. Maecenas porttitor congue massa</a:t>
            </a:r>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17</a:t>
            </a:fld>
            <a:endParaRPr lang="en-US" dirty="0"/>
          </a:p>
        </p:txBody>
      </p:sp>
    </p:spTree>
    <p:extLst>
      <p:ext uri="{BB962C8B-B14F-4D97-AF65-F5344CB8AC3E}">
        <p14:creationId xmlns:p14="http://schemas.microsoft.com/office/powerpoint/2010/main" val="290299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2">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330</TotalTime>
  <Words>713</Words>
  <Application>Microsoft Office PowerPoint</Application>
  <PresentationFormat>Widescreen</PresentationFormat>
  <Paragraphs>138</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INCLUDE BAR CHART</vt:lpstr>
      <vt:lpstr>CONCLUSIONS (what we’ve learnt – story telling)</vt:lpstr>
      <vt:lpstr>PowerPoint Presentation</vt:lpstr>
      <vt:lpstr>Did you know…</vt:lpstr>
      <vt:lpstr>PowerPoint Presentation</vt:lpstr>
      <vt:lpstr>TABLE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Hibaa Aldubai</cp:lastModifiedBy>
  <cp:revision>6</cp:revision>
  <dcterms:created xsi:type="dcterms:W3CDTF">2022-12-19T18:46:35Z</dcterms:created>
  <dcterms:modified xsi:type="dcterms:W3CDTF">2022-12-20T16:43:54Z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